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8" r:id="rId3"/>
    <p:sldId id="259" r:id="rId4"/>
    <p:sldId id="262" r:id="rId5"/>
    <p:sldId id="263" r:id="rId6"/>
    <p:sldId id="292" r:id="rId7"/>
    <p:sldId id="294" r:id="rId8"/>
    <p:sldId id="293" r:id="rId9"/>
    <p:sldId id="295" r:id="rId10"/>
    <p:sldId id="290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2" pos="12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CA8"/>
    <a:srgbClr val="1CA9DF"/>
    <a:srgbClr val="159677"/>
    <a:srgbClr val="A5C42E"/>
    <a:srgbClr val="7D0049"/>
    <a:srgbClr val="C3DDE2"/>
    <a:srgbClr val="DC016B"/>
    <a:srgbClr val="7A8A47"/>
    <a:srgbClr val="AEC4CD"/>
    <a:srgbClr val="0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71"/>
    <p:restoredTop sz="97158"/>
  </p:normalViewPr>
  <p:slideViewPr>
    <p:cSldViewPr snapToGrid="0" snapToObjects="1">
      <p:cViewPr varScale="1">
        <p:scale>
          <a:sx n="145" d="100"/>
          <a:sy n="145" d="100"/>
        </p:scale>
        <p:origin x="378" y="114"/>
      </p:cViewPr>
      <p:guideLst>
        <p:guide orient="horz" pos="3026"/>
        <p:guide pos="12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30754-56D6-784D-A15D-3195CC29ECB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A1257-F3E2-A545-90C2-6DEB531C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60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8AF34-F633-5745-BF08-E013F734B800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51D8A-78B9-9A49-8D24-B6459E5F2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0175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1D8A-78B9-9A49-8D24-B6459E5F2A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65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1D8A-78B9-9A49-8D24-B6459E5F2A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93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1D8A-78B9-9A49-8D24-B6459E5F2A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20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1D8A-78B9-9A49-8D24-B6459E5F2A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48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1D8A-78B9-9A49-8D24-B6459E5F2A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20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1D8A-78B9-9A49-8D24-B6459E5F2A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83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1D8A-78B9-9A49-8D24-B6459E5F2A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98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1D8A-78B9-9A49-8D24-B6459E5F2A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3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1D8A-78B9-9A49-8D24-B6459E5F2A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6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DAAF-28E6-1547-868D-A9017FA43369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2E2-03CD-D34B-8598-9DBC62555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6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DAAF-28E6-1547-868D-A9017FA43369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2E2-03CD-D34B-8598-9DBC62555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3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DAAF-28E6-1547-868D-A9017FA43369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2E2-03CD-D34B-8598-9DBC62555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7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DAAF-28E6-1547-868D-A9017FA43369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2E2-03CD-D34B-8598-9DBC62555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6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DAAF-28E6-1547-868D-A9017FA43369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2E2-03CD-D34B-8598-9DBC62555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7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DAAF-28E6-1547-868D-A9017FA43369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2E2-03CD-D34B-8598-9DBC62555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4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DAAF-28E6-1547-868D-A9017FA43369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2E2-03CD-D34B-8598-9DBC62555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7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DAAF-28E6-1547-868D-A9017FA43369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2E2-03CD-D34B-8598-9DBC62555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6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DAAF-28E6-1547-868D-A9017FA43369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2E2-03CD-D34B-8598-9DBC62555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4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DAAF-28E6-1547-868D-A9017FA43369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2E2-03CD-D34B-8598-9DBC62555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7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DAAF-28E6-1547-868D-A9017FA43369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2E2-03CD-D34B-8598-9DBC62555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4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DAAF-28E6-1547-868D-A9017FA43369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DE2E2-03CD-D34B-8598-9DBC62555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0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63416" y="218207"/>
            <a:ext cx="5295336" cy="661435"/>
            <a:chOff x="1216038" y="1036595"/>
            <a:chExt cx="7060449" cy="8819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038" y="1036595"/>
              <a:ext cx="3322417" cy="72081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123717" y="1179844"/>
              <a:ext cx="4152770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de-DE" sz="3000" b="1" dirty="0">
                  <a:solidFill>
                    <a:schemeClr val="bg1">
                      <a:lumMod val="50000"/>
                    </a:schemeClr>
                  </a:solidFill>
                </a:rPr>
                <a:t>Multiples </a:t>
              </a:r>
              <a:r>
                <a:rPr lang="de-DE" sz="3000" b="1" dirty="0" err="1">
                  <a:solidFill>
                    <a:schemeClr val="bg1">
                      <a:lumMod val="50000"/>
                    </a:schemeClr>
                  </a:solidFill>
                </a:rPr>
                <a:t>Myelom</a:t>
              </a:r>
              <a:endParaRPr lang="en-US" sz="3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247474" y="810544"/>
            <a:ext cx="667364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...die </a:t>
            </a:r>
            <a:r>
              <a:rPr lang="de-DE" b="1" i="1" dirty="0">
                <a:solidFill>
                  <a:schemeClr val="bg1">
                    <a:lumMod val="50000"/>
                  </a:schemeClr>
                </a:solidFill>
              </a:rPr>
              <a:t>App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 rund um das Thema „Multiples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Myelom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“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7D47E3-6238-D245-ACA4-2DE4C023B18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6996" y="1337179"/>
            <a:ext cx="4271231" cy="296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EF2B35-71B3-3546-B0E1-38582F9BB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410" y="2220035"/>
            <a:ext cx="1006097" cy="1411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9642A9-B7D5-7D4D-ACE0-0407E2C4D2F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9694" y="1692490"/>
            <a:ext cx="1335531" cy="2580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494D46-4C32-FC45-898C-0B554A2963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2965" y="2224987"/>
            <a:ext cx="1030512" cy="1443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54FC62-C636-48E9-A107-811BC8603E66}"/>
              </a:ext>
            </a:extLst>
          </p:cNvPr>
          <p:cNvSpPr/>
          <p:nvPr/>
        </p:nvSpPr>
        <p:spPr>
          <a:xfrm>
            <a:off x="132079" y="4802182"/>
            <a:ext cx="18598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000"/>
              <a:t>SC-AT-CARFILZOMI-00776 05.23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203846482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86896" y="3463889"/>
            <a:ext cx="281448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57175" indent="-257175">
              <a:buFont typeface="Wingdings" charset="2"/>
              <a:buChar char="ü"/>
            </a:pPr>
            <a:r>
              <a:rPr lang="de-DE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Transparent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5648" y="1379661"/>
            <a:ext cx="2297179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57175" indent="-257175">
              <a:buFont typeface="Wingdings" charset="2"/>
              <a:buChar char="ü"/>
            </a:pPr>
            <a:r>
              <a:rPr lang="de-DE" sz="3300" b="1" i="1" dirty="0">
                <a:solidFill>
                  <a:schemeClr val="bg1">
                    <a:lumMod val="65000"/>
                  </a:schemeClr>
                </a:solidFill>
              </a:rPr>
              <a:t>Aktuell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83247" y="2488392"/>
            <a:ext cx="210601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57175" indent="-257175">
              <a:buFont typeface="Wingdings" charset="2"/>
              <a:buChar char="ü"/>
            </a:pPr>
            <a:r>
              <a:rPr lang="de-DE" sz="2400" i="1" dirty="0">
                <a:solidFill>
                  <a:schemeClr val="bg1">
                    <a:lumMod val="65000"/>
                  </a:schemeClr>
                </a:solidFill>
              </a:rPr>
              <a:t>Multimodal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24744" y="3964227"/>
            <a:ext cx="3646169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57175" indent="-257175">
              <a:buFont typeface="Wingdings" charset="2"/>
              <a:buChar char="ü"/>
            </a:pPr>
            <a:r>
              <a:rPr lang="de-DE" sz="27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Herstellerunabhängig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00268" y="1979825"/>
            <a:ext cx="2624266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57175" indent="-257175">
              <a:buFont typeface="Wingdings" charset="2"/>
              <a:buChar char="ü"/>
            </a:pPr>
            <a:r>
              <a:rPr lang="de-DE" sz="2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Produktunabhängig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4E6A04C-02A7-7845-B590-3DEA36D627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4436" y="1277282"/>
            <a:ext cx="1793861" cy="34663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ED41BB-C320-8346-AC83-9A864C521E78}"/>
              </a:ext>
            </a:extLst>
          </p:cNvPr>
          <p:cNvSpPr/>
          <p:nvPr/>
        </p:nvSpPr>
        <p:spPr>
          <a:xfrm>
            <a:off x="4884238" y="3100986"/>
            <a:ext cx="3123287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57175" indent="-257175">
              <a:buFont typeface="Wingdings" charset="2"/>
              <a:buChar char="ü"/>
            </a:pPr>
            <a:r>
              <a:rPr lang="de-DE" sz="15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Fachkreisgeschützter Zugang</a:t>
            </a:r>
            <a:endParaRPr lang="en-US" sz="15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6F80291-FE2E-AF42-BAD9-E28C1CAFD5E8}"/>
              </a:ext>
            </a:extLst>
          </p:cNvPr>
          <p:cNvGrpSpPr/>
          <p:nvPr/>
        </p:nvGrpSpPr>
        <p:grpSpPr>
          <a:xfrm>
            <a:off x="1963416" y="218207"/>
            <a:ext cx="5295336" cy="661435"/>
            <a:chOff x="1216038" y="1036595"/>
            <a:chExt cx="7060449" cy="88191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E34F4F6-3A45-204E-88FC-B3B55BBEE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038" y="1036595"/>
              <a:ext cx="3322417" cy="720812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98A87D3-085B-6645-B065-EB34761B7119}"/>
                </a:ext>
              </a:extLst>
            </p:cNvPr>
            <p:cNvSpPr/>
            <p:nvPr/>
          </p:nvSpPr>
          <p:spPr>
            <a:xfrm>
              <a:off x="4123717" y="1179844"/>
              <a:ext cx="4152770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de-DE" sz="3000" b="1" dirty="0">
                  <a:solidFill>
                    <a:schemeClr val="bg1">
                      <a:lumMod val="50000"/>
                    </a:schemeClr>
                  </a:solidFill>
                </a:rPr>
                <a:t>Multiples </a:t>
              </a:r>
              <a:r>
                <a:rPr lang="de-DE" sz="3000" b="1" dirty="0" err="1">
                  <a:solidFill>
                    <a:schemeClr val="bg1">
                      <a:lumMod val="50000"/>
                    </a:schemeClr>
                  </a:solidFill>
                </a:rPr>
                <a:t>Myelom</a:t>
              </a:r>
              <a:endParaRPr lang="en-US" sz="3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F801033-B3F8-F548-AE3E-6B063558D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628" y="1985148"/>
            <a:ext cx="1445475" cy="20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0563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13574" y="3895979"/>
            <a:ext cx="422595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 algn="r">
              <a:spcBef>
                <a:spcPts val="750"/>
              </a:spcBef>
            </a:pP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Educational Tool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für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Fachkreise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,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Ärzte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und die </a:t>
            </a:r>
            <a:r>
              <a:rPr lang="de-DE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nächste Generation der </a:t>
            </a:r>
            <a:r>
              <a:rPr lang="de-DE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Behandler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69366" y="2417931"/>
            <a:ext cx="4325816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de-DE" sz="2100" b="1" i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Informational</a:t>
            </a:r>
            <a:r>
              <a:rPr lang="de-DE" sz="21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Tool </a:t>
            </a:r>
          </a:p>
          <a:p>
            <a:pPr marL="0" lvl="1" algn="r"/>
            <a:r>
              <a:rPr lang="de-DE" sz="2100" i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Diagnose und Behandlung des Multiplen </a:t>
            </a:r>
            <a:r>
              <a:rPr lang="de-DE" sz="2100" i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Myeloms</a:t>
            </a:r>
            <a:endParaRPr lang="en-US" sz="21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2093" y="1340353"/>
            <a:ext cx="468687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de-DE" sz="2000" i="1" dirty="0">
                <a:solidFill>
                  <a:schemeClr val="bg1">
                    <a:lumMod val="50000"/>
                  </a:schemeClr>
                </a:solidFill>
              </a:rPr>
              <a:t>Digitaler, schneller und aktueller Zugang über App und Webversion</a:t>
            </a:r>
            <a:endParaRPr lang="de-DE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0ECD6A-F964-B34E-9202-D794244ABEB1}"/>
              </a:ext>
            </a:extLst>
          </p:cNvPr>
          <p:cNvGrpSpPr/>
          <p:nvPr/>
        </p:nvGrpSpPr>
        <p:grpSpPr>
          <a:xfrm>
            <a:off x="1963416" y="218207"/>
            <a:ext cx="5295336" cy="661435"/>
            <a:chOff x="1216038" y="1036595"/>
            <a:chExt cx="7060449" cy="88191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1F7B27B-BF96-9E4D-AA89-FAD0C0DE3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038" y="1036595"/>
              <a:ext cx="3322417" cy="720812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974FC68-C3CF-B140-80FA-D87C8896870C}"/>
                </a:ext>
              </a:extLst>
            </p:cNvPr>
            <p:cNvSpPr/>
            <p:nvPr/>
          </p:nvSpPr>
          <p:spPr>
            <a:xfrm>
              <a:off x="4123717" y="1179844"/>
              <a:ext cx="4152770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de-DE" sz="3000" b="1" dirty="0">
                  <a:solidFill>
                    <a:schemeClr val="bg1">
                      <a:lumMod val="50000"/>
                    </a:schemeClr>
                  </a:solidFill>
                </a:rPr>
                <a:t>Multiples </a:t>
              </a:r>
              <a:r>
                <a:rPr lang="de-DE" sz="3000" b="1" dirty="0" err="1">
                  <a:solidFill>
                    <a:schemeClr val="bg1">
                      <a:lumMod val="50000"/>
                    </a:schemeClr>
                  </a:solidFill>
                </a:rPr>
                <a:t>Myelom</a:t>
              </a:r>
              <a:endParaRPr lang="en-US" sz="3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9A9AB57C-5375-8540-88C1-24104605545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2533" y="1266034"/>
            <a:ext cx="1793861" cy="34663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EC11206-3688-AE4B-B1BC-B22F88D9A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725" y="1973900"/>
            <a:ext cx="1445475" cy="20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4802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272547" y="791161"/>
            <a:ext cx="2614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750"/>
              </a:spcBef>
            </a:pP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Von Experten für Experten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E98A3D8-D1B9-C84F-A300-86973290E0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4690" y="1228617"/>
            <a:ext cx="5242235" cy="36554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386476" y="1806604"/>
            <a:ext cx="3300865" cy="2771593"/>
          </a:xfrm>
          <a:prstGeom prst="rect">
            <a:avLst/>
          </a:prstGeom>
          <a:solidFill>
            <a:srgbClr val="C3DDE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Prof. Dr. med. Hermann </a:t>
            </a:r>
            <a:r>
              <a:rPr lang="en-US" sz="9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Einsele</a:t>
            </a: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Würzburg</a:t>
            </a:r>
          </a:p>
          <a:p>
            <a:pPr>
              <a:lnSpc>
                <a:spcPct val="150000"/>
              </a:lnSpc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Dr. med. Till-Oliver </a:t>
            </a:r>
            <a:r>
              <a:rPr lang="en-US" sz="9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Emde</a:t>
            </a: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Recklinghausen</a:t>
            </a:r>
          </a:p>
          <a:p>
            <a:pPr>
              <a:lnSpc>
                <a:spcPct val="150000"/>
              </a:lnSpc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Prof. Dr. med. Martin </a:t>
            </a:r>
            <a:r>
              <a:rPr lang="en-US" sz="9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Gramatzki</a:t>
            </a: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Kiel</a:t>
            </a:r>
          </a:p>
          <a:p>
            <a:pPr>
              <a:lnSpc>
                <a:spcPct val="150000"/>
              </a:lnSpc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Prof. Dr. med. Wolfgang Knauf, Frankfurt</a:t>
            </a:r>
          </a:p>
          <a:p>
            <a:pPr>
              <a:lnSpc>
                <a:spcPct val="150000"/>
              </a:lnSpc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Dr. med. Maximilian Merz, Leipzig</a:t>
            </a:r>
          </a:p>
          <a:p>
            <a:pPr>
              <a:lnSpc>
                <a:spcPct val="150000"/>
              </a:lnSpc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Prof. Dr. med. Ralph Naumann, Siegen</a:t>
            </a:r>
          </a:p>
          <a:p>
            <a:pPr>
              <a:lnSpc>
                <a:spcPct val="150000"/>
              </a:lnSpc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Dr. med. Hans </a:t>
            </a:r>
            <a:r>
              <a:rPr lang="en-US" sz="9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Salwender</a:t>
            </a: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Hamburg</a:t>
            </a:r>
          </a:p>
          <a:p>
            <a:pPr>
              <a:lnSpc>
                <a:spcPct val="150000"/>
              </a:lnSpc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Prof. Dr. Dr. </a:t>
            </a:r>
            <a:r>
              <a:rPr lang="en-US" sz="9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h.c</a:t>
            </a: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Christof Scheid, Köln</a:t>
            </a:r>
          </a:p>
          <a:p>
            <a:pPr>
              <a:lnSpc>
                <a:spcPct val="150000"/>
              </a:lnSpc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Prof. Dr. med. Katja </a:t>
            </a:r>
            <a:r>
              <a:rPr lang="en-US" sz="9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Weisel</a:t>
            </a: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Hamburg</a:t>
            </a:r>
          </a:p>
          <a:p>
            <a:pPr>
              <a:lnSpc>
                <a:spcPct val="150000"/>
              </a:lnSpc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Dr. med. Manfred </a:t>
            </a:r>
            <a:r>
              <a:rPr lang="en-US" sz="9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Welslau</a:t>
            </a: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Aschaffenburg</a:t>
            </a:r>
          </a:p>
          <a:p>
            <a:pPr>
              <a:lnSpc>
                <a:spcPct val="150000"/>
              </a:lnSpc>
            </a:pP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9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Medizinisch</a:t>
            </a: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wissenschaftliche</a:t>
            </a: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Konzeption</a:t>
            </a: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Dr. med. Friedrich </a:t>
            </a:r>
            <a:r>
              <a:rPr lang="en-US" sz="9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Overkamp</a:t>
            </a: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Hamburg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AAC1D7-06E4-F343-97A4-3954ACDBE6D8}"/>
              </a:ext>
            </a:extLst>
          </p:cNvPr>
          <p:cNvGrpSpPr/>
          <p:nvPr/>
        </p:nvGrpSpPr>
        <p:grpSpPr>
          <a:xfrm>
            <a:off x="1963416" y="218207"/>
            <a:ext cx="5295336" cy="661435"/>
            <a:chOff x="1216038" y="1036595"/>
            <a:chExt cx="7060449" cy="88191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9F2F44A-D2F6-D847-ACC6-08085FCBF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038" y="1036595"/>
              <a:ext cx="3322417" cy="72081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A5D00B-9EC8-6940-9A9D-0E86F7F95365}"/>
                </a:ext>
              </a:extLst>
            </p:cNvPr>
            <p:cNvSpPr/>
            <p:nvPr/>
          </p:nvSpPr>
          <p:spPr>
            <a:xfrm>
              <a:off x="4123717" y="1179844"/>
              <a:ext cx="4152770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de-DE" sz="3000" b="1" dirty="0">
                  <a:solidFill>
                    <a:schemeClr val="bg1">
                      <a:lumMod val="50000"/>
                    </a:schemeClr>
                  </a:solidFill>
                </a:rPr>
                <a:t>Multiples </a:t>
              </a:r>
              <a:r>
                <a:rPr lang="de-DE" sz="3000" b="1" dirty="0" err="1">
                  <a:solidFill>
                    <a:schemeClr val="bg1">
                      <a:lumMod val="50000"/>
                    </a:schemeClr>
                  </a:solidFill>
                </a:rPr>
                <a:t>Myelom</a:t>
              </a:r>
              <a:endParaRPr lang="en-US" sz="3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498600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7743CA7-F166-9C4E-9554-40BCF50043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4799" y="1136941"/>
            <a:ext cx="1931806" cy="37057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09FCC1D-EF7C-DE4F-8A7C-FF3F3376F2FE}"/>
              </a:ext>
            </a:extLst>
          </p:cNvPr>
          <p:cNvSpPr/>
          <p:nvPr/>
        </p:nvSpPr>
        <p:spPr>
          <a:xfrm>
            <a:off x="3292962" y="4173076"/>
            <a:ext cx="20920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b="1" i="1" dirty="0">
                <a:solidFill>
                  <a:srgbClr val="A5C42E"/>
                </a:solidFill>
              </a:rPr>
              <a:t>Diagnose  </a:t>
            </a:r>
            <a:endParaRPr lang="en-US" sz="3600" i="1" dirty="0">
              <a:solidFill>
                <a:srgbClr val="A5C42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8F55580-DB2D-A740-BEB7-4D9B64761A6B}"/>
              </a:ext>
            </a:extLst>
          </p:cNvPr>
          <p:cNvSpPr/>
          <p:nvPr/>
        </p:nvSpPr>
        <p:spPr>
          <a:xfrm>
            <a:off x="4872770" y="1808664"/>
            <a:ext cx="342198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57175" indent="-257175">
              <a:buFont typeface="Wingdings" charset="2"/>
              <a:buChar char="ü"/>
            </a:pPr>
            <a:r>
              <a:rPr lang="de-DE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MRD Minimal Residual </a:t>
            </a:r>
            <a:r>
              <a:rPr lang="de-DE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Disease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B00487-A3AD-984B-8BF8-5A665974775A}"/>
              </a:ext>
            </a:extLst>
          </p:cNvPr>
          <p:cNvSpPr/>
          <p:nvPr/>
        </p:nvSpPr>
        <p:spPr>
          <a:xfrm>
            <a:off x="3851199" y="1131942"/>
            <a:ext cx="2922382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57175" indent="-257175">
              <a:buFont typeface="Wingdings" charset="2"/>
              <a:buChar char="ü"/>
            </a:pPr>
            <a:r>
              <a:rPr lang="de-DE" sz="3000" i="1" dirty="0">
                <a:solidFill>
                  <a:schemeClr val="bg1">
                    <a:lumMod val="65000"/>
                  </a:schemeClr>
                </a:solidFill>
              </a:rPr>
              <a:t>Erstdiagnostik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D70BFE-8799-F547-8263-627D784482A7}"/>
              </a:ext>
            </a:extLst>
          </p:cNvPr>
          <p:cNvSpPr/>
          <p:nvPr/>
        </p:nvSpPr>
        <p:spPr>
          <a:xfrm>
            <a:off x="3209322" y="2369024"/>
            <a:ext cx="274592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57175" indent="-257175">
              <a:buFont typeface="Wingdings" charset="2"/>
              <a:buChar char="ü"/>
            </a:pPr>
            <a:r>
              <a:rPr lang="de-DE" sz="2400" b="1" i="1" dirty="0" err="1">
                <a:solidFill>
                  <a:schemeClr val="bg1">
                    <a:lumMod val="65000"/>
                  </a:schemeClr>
                </a:solidFill>
              </a:rPr>
              <a:t>Stadieneinteilung</a:t>
            </a:r>
            <a:endParaRPr lang="de-DE" sz="2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322ADE-BBA5-BC4A-A2D4-60D65280D9FF}"/>
              </a:ext>
            </a:extLst>
          </p:cNvPr>
          <p:cNvSpPr/>
          <p:nvPr/>
        </p:nvSpPr>
        <p:spPr>
          <a:xfrm>
            <a:off x="4338989" y="3507662"/>
            <a:ext cx="2914907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57175" indent="-257175">
              <a:buFont typeface="Wingdings" charset="2"/>
              <a:buChar char="ü"/>
            </a:pPr>
            <a:r>
              <a:rPr lang="de-DE" sz="27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Klassifikationen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C5C0C5-46CC-5D4E-AECA-0CC7174CA4FE}"/>
              </a:ext>
            </a:extLst>
          </p:cNvPr>
          <p:cNvSpPr/>
          <p:nvPr/>
        </p:nvSpPr>
        <p:spPr>
          <a:xfrm>
            <a:off x="5404767" y="2937752"/>
            <a:ext cx="3287868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57175" indent="-257175">
              <a:buFont typeface="Wingdings" charset="2"/>
              <a:buChar char="ü"/>
            </a:pPr>
            <a:r>
              <a:rPr lang="de-DE" sz="2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Genetik und Prognose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AC1A34D-3CE9-A14D-A313-551F46D768E0}"/>
              </a:ext>
            </a:extLst>
          </p:cNvPr>
          <p:cNvGrpSpPr/>
          <p:nvPr/>
        </p:nvGrpSpPr>
        <p:grpSpPr>
          <a:xfrm>
            <a:off x="1963416" y="218207"/>
            <a:ext cx="5295336" cy="661435"/>
            <a:chOff x="1216038" y="1036595"/>
            <a:chExt cx="7060449" cy="88191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E316D8-D747-9649-852D-6935F412A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038" y="1036595"/>
              <a:ext cx="3322417" cy="720812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A5C5CB6-D920-7744-B180-A0A2B079ED77}"/>
                </a:ext>
              </a:extLst>
            </p:cNvPr>
            <p:cNvSpPr/>
            <p:nvPr/>
          </p:nvSpPr>
          <p:spPr>
            <a:xfrm>
              <a:off x="4123717" y="1179844"/>
              <a:ext cx="4152770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de-DE" sz="3000" b="1" dirty="0">
                  <a:solidFill>
                    <a:schemeClr val="bg1">
                      <a:lumMod val="50000"/>
                    </a:schemeClr>
                  </a:solidFill>
                </a:rPr>
                <a:t>Multiples </a:t>
              </a:r>
              <a:r>
                <a:rPr lang="de-DE" sz="3000" b="1" dirty="0" err="1">
                  <a:solidFill>
                    <a:schemeClr val="bg1">
                      <a:lumMod val="50000"/>
                    </a:schemeClr>
                  </a:solidFill>
                </a:rPr>
                <a:t>Myelom</a:t>
              </a:r>
              <a:endParaRPr lang="en-US" sz="3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A301FAF-FC00-9D4B-82BF-7D622D35320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C2DDE2"/>
              </a:clrFrom>
              <a:clrTo>
                <a:srgbClr val="C2DDE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2390" y="4108475"/>
            <a:ext cx="728477" cy="77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503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8F55580-DB2D-A740-BEB7-4D9B64761A6B}"/>
              </a:ext>
            </a:extLst>
          </p:cNvPr>
          <p:cNvSpPr/>
          <p:nvPr/>
        </p:nvSpPr>
        <p:spPr>
          <a:xfrm>
            <a:off x="1197303" y="2171910"/>
            <a:ext cx="342198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 Checkpoint-Inhibitoren,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BiTEs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, Antikörperkonjugate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B00487-A3AD-984B-8BF8-5A665974775A}"/>
              </a:ext>
            </a:extLst>
          </p:cNvPr>
          <p:cNvSpPr/>
          <p:nvPr/>
        </p:nvSpPr>
        <p:spPr>
          <a:xfrm>
            <a:off x="2588809" y="1160057"/>
            <a:ext cx="2832542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57175" indent="-257175">
              <a:buFont typeface="Wingdings" charset="2"/>
              <a:buChar char="ü"/>
            </a:pPr>
            <a:r>
              <a:rPr lang="de-DE" sz="3000" i="1" dirty="0">
                <a:solidFill>
                  <a:schemeClr val="bg1">
                    <a:lumMod val="65000"/>
                  </a:schemeClr>
                </a:solidFill>
              </a:rPr>
              <a:t>Primärtherapie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D70BFE-8799-F547-8263-627D784482A7}"/>
              </a:ext>
            </a:extLst>
          </p:cNvPr>
          <p:cNvSpPr/>
          <p:nvPr/>
        </p:nvSpPr>
        <p:spPr>
          <a:xfrm>
            <a:off x="1074999" y="1802300"/>
            <a:ext cx="338022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57175" indent="-257175">
              <a:buFont typeface="Wingdings" charset="2"/>
              <a:buChar char="ü"/>
            </a:pPr>
            <a:r>
              <a:rPr lang="de-DE" sz="2400" i="1" dirty="0">
                <a:solidFill>
                  <a:schemeClr val="bg1">
                    <a:lumMod val="50000"/>
                  </a:schemeClr>
                </a:solidFill>
              </a:rPr>
              <a:t>Forschung: CAR-T-Cells,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322ADE-BBA5-BC4A-A2D4-60D65280D9FF}"/>
              </a:ext>
            </a:extLst>
          </p:cNvPr>
          <p:cNvSpPr/>
          <p:nvPr/>
        </p:nvSpPr>
        <p:spPr>
          <a:xfrm>
            <a:off x="1351162" y="3564384"/>
            <a:ext cx="3537585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57175" indent="-257175">
              <a:buFont typeface="Wingdings" charset="2"/>
              <a:buChar char="ü"/>
            </a:pPr>
            <a:r>
              <a:rPr lang="de-DE" sz="21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Zweit-, Drittlinie und später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C5C0C5-46CC-5D4E-AECA-0CC7174CA4FE}"/>
              </a:ext>
            </a:extLst>
          </p:cNvPr>
          <p:cNvSpPr/>
          <p:nvPr/>
        </p:nvSpPr>
        <p:spPr>
          <a:xfrm>
            <a:off x="3066207" y="2963671"/>
            <a:ext cx="252578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57175" indent="-257175">
              <a:buFont typeface="Wingdings" charset="2"/>
              <a:buChar char="ü"/>
            </a:pPr>
            <a:r>
              <a:rPr lang="de-DE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Rezidivtherapie</a:t>
            </a:r>
            <a:endParaRPr lang="de-DE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DB3F48-732F-A641-9648-2D568A9DA2DC}"/>
              </a:ext>
            </a:extLst>
          </p:cNvPr>
          <p:cNvSpPr/>
          <p:nvPr/>
        </p:nvSpPr>
        <p:spPr>
          <a:xfrm>
            <a:off x="3991877" y="4191070"/>
            <a:ext cx="20920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b="1" i="1" dirty="0">
                <a:solidFill>
                  <a:srgbClr val="159677"/>
                </a:solidFill>
              </a:rPr>
              <a:t>Therapie  </a:t>
            </a:r>
            <a:endParaRPr lang="en-US" sz="3600" i="1" dirty="0">
              <a:solidFill>
                <a:srgbClr val="159677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E51C61-559E-3A4C-BDF2-0DE1317910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4270" y="1112680"/>
            <a:ext cx="1855999" cy="3703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27CBF47-1DF9-254B-A0D0-024A64A21CBC}"/>
              </a:ext>
            </a:extLst>
          </p:cNvPr>
          <p:cNvGrpSpPr/>
          <p:nvPr/>
        </p:nvGrpSpPr>
        <p:grpSpPr>
          <a:xfrm>
            <a:off x="1963416" y="218207"/>
            <a:ext cx="5295336" cy="661435"/>
            <a:chOff x="1216038" y="1036595"/>
            <a:chExt cx="7060449" cy="88191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7106EF4-F170-434A-B6E6-2C58DDBDC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038" y="1036595"/>
              <a:ext cx="3322417" cy="720812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CDA14E-F198-904A-B87D-1DECBC2C4421}"/>
                </a:ext>
              </a:extLst>
            </p:cNvPr>
            <p:cNvSpPr/>
            <p:nvPr/>
          </p:nvSpPr>
          <p:spPr>
            <a:xfrm>
              <a:off x="4123717" y="1179844"/>
              <a:ext cx="4152770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de-DE" sz="3000" b="1" dirty="0">
                  <a:solidFill>
                    <a:schemeClr val="bg1">
                      <a:lumMod val="50000"/>
                    </a:schemeClr>
                  </a:solidFill>
                </a:rPr>
                <a:t>Multiples </a:t>
              </a:r>
              <a:r>
                <a:rPr lang="de-DE" sz="3000" b="1" dirty="0" err="1">
                  <a:solidFill>
                    <a:schemeClr val="bg1">
                      <a:lumMod val="50000"/>
                    </a:schemeClr>
                  </a:solidFill>
                </a:rPr>
                <a:t>Myelom</a:t>
              </a:r>
              <a:endParaRPr lang="en-US" sz="3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932C7BB-4DE7-8140-B363-C94E2C5EDF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C2DDE2"/>
              </a:clrFrom>
              <a:clrTo>
                <a:srgbClr val="C2DDE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3861" y="4096497"/>
            <a:ext cx="749207" cy="74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1233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09FCC1D-EF7C-DE4F-8A7C-FF3F3376F2FE}"/>
              </a:ext>
            </a:extLst>
          </p:cNvPr>
          <p:cNvSpPr/>
          <p:nvPr/>
        </p:nvSpPr>
        <p:spPr>
          <a:xfrm>
            <a:off x="2420272" y="4267655"/>
            <a:ext cx="4372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b="1" i="1" dirty="0">
                <a:solidFill>
                  <a:srgbClr val="1CA9DF"/>
                </a:solidFill>
              </a:rPr>
              <a:t>Therapiemanagement  </a:t>
            </a:r>
            <a:endParaRPr lang="en-US" sz="2400" i="1" dirty="0">
              <a:solidFill>
                <a:srgbClr val="1CA9D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8F55580-DB2D-A740-BEB7-4D9B64761A6B}"/>
              </a:ext>
            </a:extLst>
          </p:cNvPr>
          <p:cNvSpPr/>
          <p:nvPr/>
        </p:nvSpPr>
        <p:spPr>
          <a:xfrm>
            <a:off x="5128815" y="1680781"/>
            <a:ext cx="286424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57175" indent="-257175">
              <a:buFont typeface="Wingdings" charset="2"/>
              <a:buChar char="ü"/>
            </a:pPr>
            <a:r>
              <a:rPr lang="de-DE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Lokale Therapieoptionen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B00487-A3AD-984B-8BF8-5A665974775A}"/>
              </a:ext>
            </a:extLst>
          </p:cNvPr>
          <p:cNvSpPr/>
          <p:nvPr/>
        </p:nvSpPr>
        <p:spPr>
          <a:xfrm>
            <a:off x="3426629" y="1118798"/>
            <a:ext cx="3952683" cy="4385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57175" indent="-257175">
              <a:buFont typeface="Wingdings" charset="2"/>
              <a:buChar char="ü"/>
            </a:pPr>
            <a:r>
              <a:rPr lang="de-DE" sz="2250" i="1" dirty="0">
                <a:solidFill>
                  <a:schemeClr val="bg1">
                    <a:lumMod val="65000"/>
                  </a:schemeClr>
                </a:solidFill>
              </a:rPr>
              <a:t>Nebenwirkungsmanagement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D70BFE-8799-F547-8263-627D784482A7}"/>
              </a:ext>
            </a:extLst>
          </p:cNvPr>
          <p:cNvSpPr/>
          <p:nvPr/>
        </p:nvSpPr>
        <p:spPr>
          <a:xfrm>
            <a:off x="4053836" y="2214073"/>
            <a:ext cx="3295254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57175" indent="-257175">
              <a:buFont typeface="Wingdings" charset="2"/>
              <a:buChar char="ü"/>
            </a:pPr>
            <a:r>
              <a:rPr lang="de-DE" sz="2700" i="1" dirty="0" err="1">
                <a:solidFill>
                  <a:schemeClr val="bg1">
                    <a:lumMod val="65000"/>
                  </a:schemeClr>
                </a:solidFill>
              </a:rPr>
              <a:t>Supportive</a:t>
            </a:r>
            <a:r>
              <a:rPr lang="de-DE" sz="2700" i="1" dirty="0">
                <a:solidFill>
                  <a:schemeClr val="bg1">
                    <a:lumMod val="65000"/>
                  </a:schemeClr>
                </a:solidFill>
              </a:rPr>
              <a:t> Therapie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322ADE-BBA5-BC4A-A2D4-60D65280D9FF}"/>
              </a:ext>
            </a:extLst>
          </p:cNvPr>
          <p:cNvSpPr/>
          <p:nvPr/>
        </p:nvSpPr>
        <p:spPr>
          <a:xfrm>
            <a:off x="4956488" y="3424245"/>
            <a:ext cx="3343274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57175" indent="-257175">
              <a:buFont typeface="Wingdings" charset="2"/>
              <a:buChar char="ü"/>
            </a:pPr>
            <a:r>
              <a:rPr lang="de-DE" sz="27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Dosismodifikationen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C5C0C5-46CC-5D4E-AECA-0CC7174CA4FE}"/>
              </a:ext>
            </a:extLst>
          </p:cNvPr>
          <p:cNvSpPr/>
          <p:nvPr/>
        </p:nvSpPr>
        <p:spPr>
          <a:xfrm>
            <a:off x="3227807" y="2963556"/>
            <a:ext cx="320153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57175" indent="-257175">
              <a:buFont typeface="Wingdings" charset="2"/>
              <a:buChar char="ü"/>
            </a:pPr>
            <a:r>
              <a:rPr lang="de-DE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Kontrolle und Nachsorge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834289-F851-A546-87BA-A561035F6D9D}"/>
              </a:ext>
            </a:extLst>
          </p:cNvPr>
          <p:cNvGrpSpPr/>
          <p:nvPr/>
        </p:nvGrpSpPr>
        <p:grpSpPr>
          <a:xfrm>
            <a:off x="1963416" y="218207"/>
            <a:ext cx="5295336" cy="661435"/>
            <a:chOff x="1216038" y="1036595"/>
            <a:chExt cx="7060449" cy="88191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8FAE47C-2030-5D42-A67F-9510505D8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038" y="1036595"/>
              <a:ext cx="3322417" cy="720812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369EB84-CA74-1245-95D1-2BBC7EFD687C}"/>
                </a:ext>
              </a:extLst>
            </p:cNvPr>
            <p:cNvSpPr/>
            <p:nvPr/>
          </p:nvSpPr>
          <p:spPr>
            <a:xfrm>
              <a:off x="4123717" y="1179844"/>
              <a:ext cx="4152770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de-DE" sz="3000" b="1" dirty="0">
                  <a:solidFill>
                    <a:schemeClr val="bg1">
                      <a:lumMod val="50000"/>
                    </a:schemeClr>
                  </a:solidFill>
                </a:rPr>
                <a:t>Multiples </a:t>
              </a:r>
              <a:r>
                <a:rPr lang="de-DE" sz="3000" b="1" dirty="0" err="1">
                  <a:solidFill>
                    <a:schemeClr val="bg1">
                      <a:lumMod val="50000"/>
                    </a:schemeClr>
                  </a:solidFill>
                </a:rPr>
                <a:t>Myelom</a:t>
              </a:r>
              <a:endParaRPr lang="en-US" sz="3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7F18F70-D249-0E41-ADA6-9F95A70C278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C2DDE2"/>
              </a:clrFrom>
              <a:clrTo>
                <a:srgbClr val="C2DDE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6912" y="4096036"/>
            <a:ext cx="744857" cy="7538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0EC7CF-9C8B-264C-8B5D-7C1FD863EBB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8214" y="1116018"/>
            <a:ext cx="1837261" cy="36828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722228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DB3F48-732F-A641-9648-2D568A9DA2DC}"/>
              </a:ext>
            </a:extLst>
          </p:cNvPr>
          <p:cNvSpPr/>
          <p:nvPr/>
        </p:nvSpPr>
        <p:spPr>
          <a:xfrm>
            <a:off x="3117735" y="4295233"/>
            <a:ext cx="2957978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250" b="1" i="1" dirty="0">
                <a:solidFill>
                  <a:srgbClr val="317CA8"/>
                </a:solidFill>
              </a:rPr>
              <a:t>Verfügbare Substanzen  </a:t>
            </a:r>
            <a:endParaRPr lang="en-US" sz="2250" i="1" dirty="0">
              <a:solidFill>
                <a:srgbClr val="317CA8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898416-5EA9-CC49-B5DC-D86C7D5F69BF}"/>
              </a:ext>
            </a:extLst>
          </p:cNvPr>
          <p:cNvSpPr/>
          <p:nvPr/>
        </p:nvSpPr>
        <p:spPr>
          <a:xfrm>
            <a:off x="1268017" y="1500089"/>
            <a:ext cx="277313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57175" indent="-257175">
              <a:buFont typeface="Wingdings" charset="2"/>
              <a:buChar char="ü"/>
            </a:pPr>
            <a:r>
              <a:rPr lang="de-DE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Proteasominhibitoren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0ABABE-F02A-A945-8102-419082C53A9C}"/>
              </a:ext>
            </a:extLst>
          </p:cNvPr>
          <p:cNvSpPr/>
          <p:nvPr/>
        </p:nvSpPr>
        <p:spPr>
          <a:xfrm>
            <a:off x="2654586" y="975071"/>
            <a:ext cx="333055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57175" indent="-257175">
              <a:buFont typeface="Wingdings" charset="2"/>
              <a:buChar char="ü"/>
            </a:pPr>
            <a:r>
              <a:rPr lang="de-DE" sz="2400" i="1" dirty="0">
                <a:solidFill>
                  <a:schemeClr val="bg1">
                    <a:lumMod val="65000"/>
                  </a:schemeClr>
                </a:solidFill>
              </a:rPr>
              <a:t>HDACs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122688-A1A6-0640-BA0A-20980CA35A35}"/>
              </a:ext>
            </a:extLst>
          </p:cNvPr>
          <p:cNvSpPr/>
          <p:nvPr/>
        </p:nvSpPr>
        <p:spPr>
          <a:xfrm>
            <a:off x="3558664" y="1831136"/>
            <a:ext cx="2291803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57175" indent="-257175">
              <a:buFont typeface="Wingdings" charset="2"/>
              <a:buChar char="ü"/>
            </a:pPr>
            <a:r>
              <a:rPr lang="de-DE" sz="3000" i="1" dirty="0">
                <a:solidFill>
                  <a:schemeClr val="bg1">
                    <a:lumMod val="65000"/>
                  </a:schemeClr>
                </a:solidFill>
              </a:rPr>
              <a:t>Zytostatika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7E8692-22F3-3D4D-8CD1-7B5E76F6BFB2}"/>
              </a:ext>
            </a:extLst>
          </p:cNvPr>
          <p:cNvSpPr/>
          <p:nvPr/>
        </p:nvSpPr>
        <p:spPr>
          <a:xfrm>
            <a:off x="2621144" y="3559579"/>
            <a:ext cx="272250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57175" indent="-257175">
              <a:buFont typeface="Wingdings" charset="2"/>
              <a:buChar char="ü"/>
            </a:pPr>
            <a:r>
              <a:rPr lang="de-DE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Stammzellmobilisatoren</a:t>
            </a:r>
            <a:endParaRPr lang="de-DE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28DF64-DE89-5344-A9C0-072A44516C9A}"/>
              </a:ext>
            </a:extLst>
          </p:cNvPr>
          <p:cNvSpPr/>
          <p:nvPr/>
        </p:nvSpPr>
        <p:spPr>
          <a:xfrm>
            <a:off x="859597" y="3052390"/>
            <a:ext cx="359563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57175" indent="-257175">
              <a:buFont typeface="Wingdings" charset="2"/>
              <a:buChar char="ü"/>
            </a:pPr>
            <a:r>
              <a:rPr lang="de-DE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Monoklonale Antikörper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37624E-E9AF-C542-A3BD-45D8F8447552}"/>
              </a:ext>
            </a:extLst>
          </p:cNvPr>
          <p:cNvSpPr/>
          <p:nvPr/>
        </p:nvSpPr>
        <p:spPr>
          <a:xfrm>
            <a:off x="4011368" y="1086103"/>
            <a:ext cx="128038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57175" indent="-257175">
              <a:buFont typeface="Wingdings" charset="2"/>
              <a:buChar char="ü"/>
            </a:pPr>
            <a:r>
              <a:rPr lang="de-DE" sz="2400" b="1" i="1" dirty="0">
                <a:solidFill>
                  <a:schemeClr val="bg1">
                    <a:lumMod val="65000"/>
                  </a:schemeClr>
                </a:solidFill>
              </a:rPr>
              <a:t>IMIDs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DB6A6F-E318-094A-BBB5-8843DB53230C}"/>
              </a:ext>
            </a:extLst>
          </p:cNvPr>
          <p:cNvSpPr/>
          <p:nvPr/>
        </p:nvSpPr>
        <p:spPr>
          <a:xfrm>
            <a:off x="3378586" y="2550372"/>
            <a:ext cx="215328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57175" indent="-257175">
              <a:buFont typeface="Wingdings" charset="2"/>
              <a:buChar char="ü"/>
            </a:pP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Anti-</a:t>
            </a:r>
            <a:r>
              <a:rPr lang="de-DE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Resorptiva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A45C06-926B-7A44-88C4-82A7579A141B}"/>
              </a:ext>
            </a:extLst>
          </p:cNvPr>
          <p:cNvSpPr/>
          <p:nvPr/>
        </p:nvSpPr>
        <p:spPr>
          <a:xfrm>
            <a:off x="1957049" y="2227264"/>
            <a:ext cx="1120215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57175" indent="-257175">
              <a:buFont typeface="Wingdings" charset="2"/>
              <a:buChar char="ü"/>
            </a:pPr>
            <a:r>
              <a:rPr lang="de-DE" sz="21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G-CSF</a:t>
            </a:r>
            <a:endParaRPr lang="en-US" sz="21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EF8646-DA9A-6C44-A12B-59AF8BF2C36A}"/>
              </a:ext>
            </a:extLst>
          </p:cNvPr>
          <p:cNvGrpSpPr/>
          <p:nvPr/>
        </p:nvGrpSpPr>
        <p:grpSpPr>
          <a:xfrm>
            <a:off x="1963416" y="218207"/>
            <a:ext cx="5295336" cy="661435"/>
            <a:chOff x="1216038" y="1036595"/>
            <a:chExt cx="7060449" cy="88191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92DF656-8395-3B4D-B318-4536C26D1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038" y="1036595"/>
              <a:ext cx="3322417" cy="720812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FCFD0B-0273-AF48-9720-F224D57760F1}"/>
                </a:ext>
              </a:extLst>
            </p:cNvPr>
            <p:cNvSpPr/>
            <p:nvPr/>
          </p:nvSpPr>
          <p:spPr>
            <a:xfrm>
              <a:off x="4123717" y="1179844"/>
              <a:ext cx="4152770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de-DE" sz="3000" b="1" dirty="0">
                  <a:solidFill>
                    <a:schemeClr val="bg1">
                      <a:lumMod val="50000"/>
                    </a:schemeClr>
                  </a:solidFill>
                </a:rPr>
                <a:t>Multiples </a:t>
              </a:r>
              <a:r>
                <a:rPr lang="de-DE" sz="3000" b="1" dirty="0" err="1">
                  <a:solidFill>
                    <a:schemeClr val="bg1">
                      <a:lumMod val="50000"/>
                    </a:schemeClr>
                  </a:solidFill>
                </a:rPr>
                <a:t>Myelom</a:t>
              </a:r>
              <a:endParaRPr lang="en-US" sz="3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A9CC479B-675A-9C4E-B2E6-B93EC3CD87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C2DDE2"/>
              </a:clrFrom>
              <a:clrTo>
                <a:srgbClr val="C2DDE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3258" y="4079647"/>
            <a:ext cx="792357" cy="7868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0E6258-08E2-4B43-BD4C-4FADD832238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0580" y="1127284"/>
            <a:ext cx="1845369" cy="36700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57058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2835" y="1759204"/>
            <a:ext cx="1899623" cy="1367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onkowissen.de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GmbH </a:t>
            </a:r>
          </a:p>
          <a:p>
            <a:pPr>
              <a:lnSpc>
                <a:spcPct val="120000"/>
              </a:lnSpc>
            </a:pP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Kantstraße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26</a:t>
            </a:r>
          </a:p>
          <a:p>
            <a:pPr>
              <a:lnSpc>
                <a:spcPct val="120000"/>
              </a:lnSpc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97074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Würzburg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Tel. 0931 730416 0</a:t>
            </a:r>
          </a:p>
          <a:p>
            <a:pPr>
              <a:lnSpc>
                <a:spcPct val="120000"/>
              </a:lnSpc>
            </a:pP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team@onkowissen.de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11624" y="4369894"/>
            <a:ext cx="3867146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 i="1" dirty="0" err="1">
                <a:solidFill>
                  <a:schemeClr val="bg1">
                    <a:lumMod val="50000"/>
                  </a:schemeClr>
                </a:solidFill>
              </a:rPr>
              <a:t>Mit</a:t>
            </a:r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500" i="1" dirty="0" err="1">
                <a:solidFill>
                  <a:schemeClr val="bg1">
                    <a:lumMod val="50000"/>
                  </a:schemeClr>
                </a:solidFill>
              </a:rPr>
              <a:t>freundlicher</a:t>
            </a:r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500" i="1" dirty="0" err="1">
                <a:solidFill>
                  <a:schemeClr val="bg1">
                    <a:lumMod val="50000"/>
                  </a:schemeClr>
                </a:solidFill>
              </a:rPr>
              <a:t>Unterstützung</a:t>
            </a:r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 von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704F01-FF59-A84E-A081-2F5D2F854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165" y="4052028"/>
            <a:ext cx="2510379" cy="60030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A8BCC15-4A08-D248-BB34-5F0E9137E7B2}"/>
              </a:ext>
            </a:extLst>
          </p:cNvPr>
          <p:cNvGrpSpPr/>
          <p:nvPr/>
        </p:nvGrpSpPr>
        <p:grpSpPr>
          <a:xfrm>
            <a:off x="1963416" y="218207"/>
            <a:ext cx="5295336" cy="661435"/>
            <a:chOff x="1216038" y="1036595"/>
            <a:chExt cx="7060449" cy="88191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D8462D0-63E3-2A4B-9397-6F1B450A3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038" y="1036595"/>
              <a:ext cx="3322417" cy="72081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E0BC67C-ECEA-184F-998C-93BFCDAAA469}"/>
                </a:ext>
              </a:extLst>
            </p:cNvPr>
            <p:cNvSpPr/>
            <p:nvPr/>
          </p:nvSpPr>
          <p:spPr>
            <a:xfrm>
              <a:off x="4123717" y="1179844"/>
              <a:ext cx="4152770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de-DE" sz="3000" b="1" dirty="0">
                  <a:solidFill>
                    <a:schemeClr val="bg1">
                      <a:lumMod val="50000"/>
                    </a:schemeClr>
                  </a:solidFill>
                </a:rPr>
                <a:t>Multiples </a:t>
              </a:r>
              <a:r>
                <a:rPr lang="de-DE" sz="3000" b="1" dirty="0" err="1">
                  <a:solidFill>
                    <a:schemeClr val="bg1">
                      <a:lumMod val="50000"/>
                    </a:schemeClr>
                  </a:solidFill>
                </a:rPr>
                <a:t>Myelom</a:t>
              </a:r>
              <a:endParaRPr lang="en-US" sz="3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33D1F38-183D-4FF9-AFB7-F74F74B82F07}"/>
              </a:ext>
            </a:extLst>
          </p:cNvPr>
          <p:cNvSpPr/>
          <p:nvPr/>
        </p:nvSpPr>
        <p:spPr>
          <a:xfrm>
            <a:off x="7258752" y="3940472"/>
            <a:ext cx="214330" cy="3749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948467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2ad3a63-90ad-4a46-a3cb-757f4658e205" origin="userSelected">
  <element uid="9036a7a1-5a4f-48d3-b24b-dfdab053dac9" value=""/>
  <element uid="03e9b10b-a1f9-4a88-9630-476473f62285" value=""/>
  <element uid="7349a702-6462-4442-88eb-c64cd513835c" value=""/>
</sisl>
</file>

<file path=customXml/itemProps1.xml><?xml version="1.0" encoding="utf-8"?>
<ds:datastoreItem xmlns:ds="http://schemas.openxmlformats.org/officeDocument/2006/customXml" ds:itemID="{A6929669-EF9A-4CAD-9DC9-032141EF5990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On-screen Show (16:9)</PresentationFormat>
  <Paragraphs>77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ClinSol GmbH &amp; Co.KG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Spall</dc:creator>
  <cp:keywords>*$%IU-*$%GenBus</cp:keywords>
  <cp:lastModifiedBy>Hoffmann, Mareike</cp:lastModifiedBy>
  <cp:revision>290</cp:revision>
  <dcterms:created xsi:type="dcterms:W3CDTF">2018-02-14T08:36:42Z</dcterms:created>
  <dcterms:modified xsi:type="dcterms:W3CDTF">2023-05-17T10:16:04Z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c42c3b73-46c3-4b5f-8848-86732d0ff4eb</vt:lpwstr>
  </property>
  <property fmtid="{D5CDD505-2E9C-101B-9397-08002B2CF9AE}" pid="3" name="bjSaver">
    <vt:lpwstr>dK3q8+VJz81GR3iEE+fMOsEY2ijBdxPq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policy="82ad3a63-90ad-4a46-a3cb-757f4658e205" origin="userSelected" xmlns="http://www.boldonj</vt:lpwstr>
  </property>
  <property fmtid="{D5CDD505-2E9C-101B-9397-08002B2CF9AE}" pid="5" name="bjDocumentLabelXML-0">
    <vt:lpwstr>ames.com/2008/01/sie/internal/label"&gt;&lt;element uid="9036a7a1-5a4f-48d3-b24b-dfdab053dac9" value="" /&gt;&lt;element uid="03e9b10b-a1f9-4a88-9630-476473f62285" value="" /&gt;&lt;element uid="7349a702-6462-4442-88eb-c64cd513835c" value="" /&gt;&lt;/sisl&gt;</vt:lpwstr>
  </property>
  <property fmtid="{D5CDD505-2E9C-101B-9397-08002B2CF9AE}" pid="6" name="bjDocumentSecurityLabel">
    <vt:lpwstr>Internal Use Only - General Business</vt:lpwstr>
  </property>
  <property fmtid="{D5CDD505-2E9C-101B-9397-08002B2CF9AE}" pid="7" name="MSIP_Label_f31142f3-8099-46d1-8755-df3fda1ce27f_Enabled">
    <vt:lpwstr>true</vt:lpwstr>
  </property>
  <property fmtid="{D5CDD505-2E9C-101B-9397-08002B2CF9AE}" pid="8" name="MSIP_Label_f31142f3-8099-46d1-8755-df3fda1ce27f_SetDate">
    <vt:lpwstr>2023-05-17T10:03:21Z</vt:lpwstr>
  </property>
  <property fmtid="{D5CDD505-2E9C-101B-9397-08002B2CF9AE}" pid="9" name="MSIP_Label_f31142f3-8099-46d1-8755-df3fda1ce27f_Method">
    <vt:lpwstr>Privileged</vt:lpwstr>
  </property>
  <property fmtid="{D5CDD505-2E9C-101B-9397-08002B2CF9AE}" pid="10" name="MSIP_Label_f31142f3-8099-46d1-8755-df3fda1ce27f_Name">
    <vt:lpwstr>Public_</vt:lpwstr>
  </property>
  <property fmtid="{D5CDD505-2E9C-101B-9397-08002B2CF9AE}" pid="11" name="MSIP_Label_f31142f3-8099-46d1-8755-df3fda1ce27f_SiteId">
    <vt:lpwstr>4b4266a6-1368-41af-ad5a-59eb634f7ad8</vt:lpwstr>
  </property>
  <property fmtid="{D5CDD505-2E9C-101B-9397-08002B2CF9AE}" pid="12" name="MSIP_Label_f31142f3-8099-46d1-8755-df3fda1ce27f_ActionId">
    <vt:lpwstr>504d28af-279f-4e4f-927e-aa3457a7b004</vt:lpwstr>
  </property>
  <property fmtid="{D5CDD505-2E9C-101B-9397-08002B2CF9AE}" pid="13" name="MSIP_Label_f31142f3-8099-46d1-8755-df3fda1ce27f_ContentBits">
    <vt:lpwstr>0</vt:lpwstr>
  </property>
</Properties>
</file>